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0" r:id="rId1"/>
  </p:sldMasterIdLst>
  <p:notesMasterIdLst>
    <p:notesMasterId r:id="rId24"/>
  </p:notesMasterIdLst>
  <p:sldIdLst>
    <p:sldId id="256" r:id="rId2"/>
    <p:sldId id="257" r:id="rId3"/>
    <p:sldId id="258" r:id="rId4"/>
    <p:sldId id="276" r:id="rId5"/>
    <p:sldId id="277" r:id="rId6"/>
    <p:sldId id="261" r:id="rId7"/>
    <p:sldId id="266" r:id="rId8"/>
    <p:sldId id="262" r:id="rId9"/>
    <p:sldId id="279" r:id="rId10"/>
    <p:sldId id="270" r:id="rId11"/>
    <p:sldId id="268" r:id="rId12"/>
    <p:sldId id="267" r:id="rId13"/>
    <p:sldId id="263" r:id="rId14"/>
    <p:sldId id="264" r:id="rId15"/>
    <p:sldId id="265" r:id="rId16"/>
    <p:sldId id="273" r:id="rId17"/>
    <p:sldId id="280" r:id="rId18"/>
    <p:sldId id="281" r:id="rId19"/>
    <p:sldId id="282" r:id="rId20"/>
    <p:sldId id="283" r:id="rId21"/>
    <p:sldId id="284" r:id="rId22"/>
    <p:sldId id="274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73070" autoAdjust="0"/>
  </p:normalViewPr>
  <p:slideViewPr>
    <p:cSldViewPr snapToGrid="0">
      <p:cViewPr varScale="1">
        <p:scale>
          <a:sx n="54" d="100"/>
          <a:sy n="54" d="100"/>
        </p:scale>
        <p:origin x="70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92C62-4EDE-48C0-A8E9-F05660212F7E}" type="datetimeFigureOut">
              <a:rPr lang="en-US" smtClean="0"/>
              <a:t>8/20/2015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E74A8-2AAA-4D79-A58D-E7E68E479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53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Chia </a:t>
            </a:r>
            <a:r>
              <a:rPr lang="en-US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luồng</a:t>
            </a:r>
            <a:r>
              <a:rPr lang="en-US" baseline="0" dirty="0" smtClean="0"/>
              <a:t> search – appointment, accept – contract - extend contract, Repair request,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953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customer service: appointment, rental</a:t>
            </a:r>
            <a:r>
              <a:rPr lang="en-US" baseline="0" dirty="0" smtClean="0"/>
              <a:t> and repair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5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customer service: appointment, rental</a:t>
            </a:r>
            <a:r>
              <a:rPr lang="en-US" baseline="0" dirty="0" smtClean="0"/>
              <a:t> and repair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883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425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lúc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chữa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hoặc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muốn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thuê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vật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thì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gửi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yêu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lên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hệ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thống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chúng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tôi</a:t>
            </a:r>
            <a:r>
              <a:rPr lang="en-US" dirty="0" smtClean="0"/>
              <a:t>.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kh</a:t>
            </a:r>
            <a:r>
              <a:rPr lang="en-US" dirty="0" smtClean="0"/>
              <a:t> </a:t>
            </a:r>
            <a:r>
              <a:rPr lang="en-US" dirty="0" err="1" smtClean="0"/>
              <a:t>gửi</a:t>
            </a:r>
            <a:r>
              <a:rPr lang="en-US" dirty="0" smtClean="0"/>
              <a:t>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</a:t>
            </a:r>
            <a:r>
              <a:rPr lang="vi-VN" baseline="0" dirty="0" smtClean="0"/>
              <a:t>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rồi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gửi</a:t>
            </a:r>
            <a:r>
              <a:rPr lang="en-US" baseline="0" dirty="0" smtClean="0"/>
              <a:t> 1 tin </a:t>
            </a:r>
            <a:r>
              <a:rPr lang="en-US" baseline="0" dirty="0" err="1" smtClean="0"/>
              <a:t>nhắn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phi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chối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lòng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</a:t>
            </a:r>
            <a:r>
              <a:rPr lang="vi-VN" baseline="0" dirty="0" smtClean="0"/>
              <a:t>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smtClean="0"/>
              <a:t>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078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32FA6-9BA6-4B4F-AE99-90F88A80269F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427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5EE82-0FFF-48EF-A2C5-439DDF04C83A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92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D9D-800F-49BB-8FF9-94A9F32541C8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2358417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D9D-800F-49BB-8FF9-94A9F32541C8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73248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D9D-800F-49BB-8FF9-94A9F32541C8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8611377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D9D-800F-49BB-8FF9-94A9F32541C8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54195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433C-D46C-4579-BA0E-9196B0E6405F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0827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3B77D-A250-46E0-8E18-5D6B20B958BC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87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6F036-4857-477E-B0F3-EAA76BF3A87E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978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13987-67D6-4BA4-BB64-1545821A185E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318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A2143-AB3E-4E00-B751-45DFC36EE7D7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12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87BC1-D257-4CD1-AE6A-5EF434EDB6B6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959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E20D6-77F2-4F2A-9CED-5B969CE825EE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547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60B28-0126-4489-BE46-FE8F1A875EAE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578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58F51-8563-4462-A6AE-448EB912F18A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429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5513-9A19-4147-B38C-FC727D50D8AB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922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B6D9D-800F-49BB-8FF9-94A9F32541C8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974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anphongchothuequan1.com.vn/" TargetMode="External"/><Relationship Id="rId5" Type="http://schemas.openxmlformats.org/officeDocument/2006/relationships/hyperlink" Target="http://vanphonggiatotchothue.com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472" y="3090332"/>
            <a:ext cx="6786390" cy="960501"/>
          </a:xfrm>
        </p:spPr>
        <p:txBody>
          <a:bodyPr>
            <a:normAutofit/>
          </a:bodyPr>
          <a:lstStyle/>
          <a:p>
            <a:r>
              <a:rPr lang="en-US" dirty="0" smtClean="0"/>
              <a:t>Office Rental Service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14021" y="4050834"/>
            <a:ext cx="4237560" cy="1951381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</a:rPr>
              <a:t>Supervisor: 	Mr. </a:t>
            </a:r>
            <a:r>
              <a:rPr lang="en-US" dirty="0" err="1" smtClean="0">
                <a:solidFill>
                  <a:schemeClr val="tx1"/>
                </a:solidFill>
              </a:rPr>
              <a:t>Nguyễn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Trọng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Tài</a:t>
            </a:r>
            <a:endParaRPr lang="en-US" dirty="0" smtClean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Members : </a:t>
            </a:r>
            <a:r>
              <a:rPr lang="en-US" dirty="0" smtClean="0">
                <a:solidFill>
                  <a:schemeClr val="tx1"/>
                </a:solidFill>
              </a:rPr>
              <a:t>	Lê </a:t>
            </a:r>
            <a:r>
              <a:rPr lang="en-US" dirty="0" err="1" smtClean="0">
                <a:solidFill>
                  <a:schemeClr val="tx1"/>
                </a:solidFill>
              </a:rPr>
              <a:t>Xuân</a:t>
            </a:r>
            <a:r>
              <a:rPr lang="en-US" dirty="0" smtClean="0">
                <a:solidFill>
                  <a:schemeClr val="tx1"/>
                </a:solidFill>
              </a:rPr>
              <a:t> Tiến</a:t>
            </a: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			</a:t>
            </a:r>
            <a:r>
              <a:rPr lang="en-US" dirty="0" err="1" smtClean="0">
                <a:solidFill>
                  <a:schemeClr val="tx1"/>
                </a:solidFill>
              </a:rPr>
              <a:t>Nguyễn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Vũ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Hoàng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Quốc</a:t>
            </a:r>
            <a:endParaRPr lang="en-US" dirty="0" smtClean="0">
              <a:solidFill>
                <a:schemeClr val="tx1"/>
              </a:solidFill>
            </a:endParaRP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			</a:t>
            </a:r>
            <a:r>
              <a:rPr lang="en-US" dirty="0" err="1" smtClean="0">
                <a:solidFill>
                  <a:schemeClr val="tx1"/>
                </a:solidFill>
              </a:rPr>
              <a:t>Trương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Tiến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Thành</a:t>
            </a:r>
            <a:endParaRPr lang="en-US" dirty="0" smtClean="0">
              <a:solidFill>
                <a:schemeClr val="tx1"/>
              </a:solidFill>
            </a:endParaRP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			</a:t>
            </a:r>
            <a:r>
              <a:rPr lang="en-US" dirty="0" err="1" smtClean="0">
                <a:solidFill>
                  <a:schemeClr val="tx1"/>
                </a:solidFill>
              </a:rPr>
              <a:t>Trần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Lê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Tuấn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52631" y="1588616"/>
            <a:ext cx="3782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Capstone Project Defense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454" y="312642"/>
            <a:ext cx="46990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6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Extend and Return contract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32" y="2252202"/>
            <a:ext cx="1159106" cy="96706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391" y="3298357"/>
            <a:ext cx="1005493" cy="1560248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 rot="20906900">
            <a:off x="2568508" y="4443549"/>
            <a:ext cx="2279766" cy="4459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589757">
            <a:off x="2566118" y="3181443"/>
            <a:ext cx="2210394" cy="4147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44884" y="3927557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150732" y="3243089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 rot="594554">
            <a:off x="2937766" y="2844557"/>
            <a:ext cx="1701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(1) Send request</a:t>
            </a:r>
            <a:endParaRPr lang="en-US" sz="1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517" y="4359422"/>
            <a:ext cx="1196624" cy="99836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304145" y="53567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	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525629" y="5187435"/>
            <a:ext cx="39660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(2) Check, </a:t>
            </a:r>
            <a:r>
              <a:rPr lang="en-US" sz="1600" dirty="0"/>
              <a:t>then Accept or cancel request</a:t>
            </a:r>
          </a:p>
        </p:txBody>
      </p:sp>
    </p:spTree>
    <p:extLst>
      <p:ext uri="{BB962C8B-B14F-4D97-AF65-F5344CB8AC3E}">
        <p14:creationId xmlns:p14="http://schemas.microsoft.com/office/powerpoint/2010/main" val="1218349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7" grpId="0"/>
      <p:bldP spid="31" grpId="0"/>
      <p:bldP spid="28" grpId="0"/>
      <p:bldP spid="35" grpId="0"/>
      <p:bldP spid="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Management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116" y="3423974"/>
            <a:ext cx="989983" cy="98998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570" y="3446893"/>
            <a:ext cx="1159106" cy="9670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14531" y="4583320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Admin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34644" y="4512467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 flipV="1">
            <a:off x="3350619" y="3918965"/>
            <a:ext cx="1416430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377" y="259644"/>
            <a:ext cx="6347713" cy="1320800"/>
          </a:xfrm>
        </p:spPr>
        <p:txBody>
          <a:bodyPr>
            <a:normAutofit/>
          </a:bodyPr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Management</a:t>
            </a:r>
            <a:endParaRPr lang="vi-VN" dirty="0"/>
          </a:p>
        </p:txBody>
      </p:sp>
      <p:pic>
        <p:nvPicPr>
          <p:cNvPr id="1030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989501" y="4853628"/>
            <a:ext cx="2352381" cy="1638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28842" y="4357543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31919" y="6304002"/>
            <a:ext cx="1388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Rental item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00" y="1208413"/>
            <a:ext cx="1355038" cy="13021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015" y="3143487"/>
            <a:ext cx="1220586" cy="12205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40440" y="4419631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Contract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165523" y="2627321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Appointment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66717" y="928328"/>
            <a:ext cx="1015629" cy="1220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6139" y="4417837"/>
            <a:ext cx="1638300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7305" y="1901649"/>
            <a:ext cx="1257300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Content Placeholder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583" y="3344952"/>
            <a:ext cx="989983" cy="989983"/>
          </a:xfrm>
          <a:prstGeom prst="rect">
            <a:avLst/>
          </a:prstGeom>
        </p:spPr>
      </p:pic>
      <p:sp>
        <p:nvSpPr>
          <p:cNvPr id="20" name="Right Arrow 19"/>
          <p:cNvSpPr/>
          <p:nvPr/>
        </p:nvSpPr>
        <p:spPr>
          <a:xfrm rot="20175225" flipV="1">
            <a:off x="4712156" y="2997050"/>
            <a:ext cx="2579584" cy="245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15815611" flipV="1">
            <a:off x="3391506" y="2788276"/>
            <a:ext cx="804630" cy="274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flipV="1">
            <a:off x="5043945" y="4020535"/>
            <a:ext cx="2169655" cy="235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1926926" flipV="1">
            <a:off x="4778836" y="4929596"/>
            <a:ext cx="2314579" cy="2689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2664207" flipV="1">
            <a:off x="2165279" y="3038403"/>
            <a:ext cx="1335915" cy="2626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9284337" flipV="1">
            <a:off x="2221723" y="4517248"/>
            <a:ext cx="1335915" cy="2626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5188984" flipV="1">
            <a:off x="3865594" y="4930784"/>
            <a:ext cx="630888" cy="224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765907" y="6488668"/>
            <a:ext cx="1037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Amenity</a:t>
            </a:r>
          </a:p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337489" y="2202340"/>
            <a:ext cx="1002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Request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61462" y="3702787"/>
            <a:ext cx="843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Rental</a:t>
            </a:r>
          </a:p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75952" y="6276653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Statistic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730" y="5356476"/>
            <a:ext cx="1494762" cy="84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98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/>
      <p:bldP spid="13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Pros:</a:t>
            </a:r>
          </a:p>
          <a:p>
            <a:pPr lvl="1" fontAlgn="base"/>
            <a:r>
              <a:rPr lang="vi-VN" dirty="0" smtClean="0"/>
              <a:t>Providing </a:t>
            </a:r>
            <a:r>
              <a:rPr lang="vi-VN" dirty="0"/>
              <a:t>search engines criteria: price, location</a:t>
            </a:r>
            <a:r>
              <a:rPr lang="en-US" dirty="0"/>
              <a:t>, amenities</a:t>
            </a:r>
            <a:r>
              <a:rPr lang="vi-VN" dirty="0"/>
              <a:t>...</a:t>
            </a:r>
            <a:endParaRPr lang="en-US" dirty="0"/>
          </a:p>
          <a:p>
            <a:pPr lvl="1" fontAlgn="base"/>
            <a:r>
              <a:rPr lang="vi-VN" dirty="0"/>
              <a:t>Providing full information about the office. Support map for </a:t>
            </a:r>
            <a:r>
              <a:rPr lang="vi-VN" dirty="0" smtClean="0"/>
              <a:t>customers</a:t>
            </a:r>
            <a:r>
              <a:rPr lang="en-US" dirty="0" smtClean="0"/>
              <a:t>.</a:t>
            </a:r>
            <a:endParaRPr lang="en-US" dirty="0"/>
          </a:p>
          <a:p>
            <a:pPr lvl="1" fontAlgn="base"/>
            <a:r>
              <a:rPr lang="en-US" dirty="0" smtClean="0"/>
              <a:t>Making an appointment easily.</a:t>
            </a:r>
            <a:endParaRPr lang="en-US" dirty="0"/>
          </a:p>
          <a:p>
            <a:pPr lvl="1" fontAlgn="base"/>
            <a:r>
              <a:rPr lang="en-US" dirty="0" smtClean="0"/>
              <a:t>Manage contract easily.</a:t>
            </a:r>
            <a:endParaRPr lang="en-US" dirty="0"/>
          </a:p>
          <a:p>
            <a:pPr lvl="1" fontAlgn="base"/>
            <a:r>
              <a:rPr lang="en-US" dirty="0" smtClean="0"/>
              <a:t>The customer’s requests are automatically suggest by system.</a:t>
            </a:r>
            <a:endParaRPr lang="en-US" dirty="0"/>
          </a:p>
          <a:p>
            <a:pPr lvl="1" fontAlgn="base"/>
            <a:r>
              <a:rPr lang="en-US" dirty="0" smtClean="0"/>
              <a:t>Helping staff easily to manage and update their jobs by mobile application.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18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Cons:</a:t>
            </a:r>
          </a:p>
          <a:p>
            <a:pPr lvl="1" fontAlgn="base"/>
            <a:r>
              <a:rPr lang="en-US" dirty="0" smtClean="0"/>
              <a:t>Owner of</a:t>
            </a:r>
            <a:r>
              <a:rPr lang="vi-VN" dirty="0" smtClean="0"/>
              <a:t> </a:t>
            </a:r>
            <a:r>
              <a:rPr lang="vi-VN" dirty="0"/>
              <a:t>the office must contact us to post their information.</a:t>
            </a:r>
            <a:endParaRPr lang="en-US" dirty="0"/>
          </a:p>
          <a:p>
            <a:pPr lvl="1" fontAlgn="base"/>
            <a:r>
              <a:rPr lang="vi-VN" dirty="0" smtClean="0"/>
              <a:t>The </a:t>
            </a:r>
            <a:r>
              <a:rPr lang="vi-VN" dirty="0"/>
              <a:t>function of notification system is limited.</a:t>
            </a:r>
            <a:endParaRPr lang="en-US" dirty="0"/>
          </a:p>
          <a:p>
            <a:pPr lvl="1"/>
            <a:r>
              <a:rPr lang="en-US" dirty="0" smtClean="0"/>
              <a:t>Only in Ho Chi Minh city.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15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Development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Mobile application for customer.</a:t>
            </a:r>
          </a:p>
          <a:p>
            <a:r>
              <a:rPr lang="en-US" dirty="0" smtClean="0"/>
              <a:t>Owner can create and manage their office.</a:t>
            </a:r>
          </a:p>
          <a:p>
            <a:r>
              <a:rPr lang="en-US" dirty="0" smtClean="0"/>
              <a:t>Extend system for different locations.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00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609599"/>
            <a:ext cx="6347714" cy="5095741"/>
          </a:xfrm>
        </p:spPr>
        <p:txBody>
          <a:bodyPr/>
          <a:lstStyle/>
          <a:p>
            <a:pPr algn="ctr"/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Q&amp;A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70465" y="6041362"/>
            <a:ext cx="4622973" cy="365125"/>
          </a:xfrm>
        </p:spPr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75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0626" y="152003"/>
            <a:ext cx="6347713" cy="695325"/>
          </a:xfrm>
        </p:spPr>
        <p:txBody>
          <a:bodyPr/>
          <a:lstStyle/>
          <a:p>
            <a:r>
              <a:rPr lang="en-US" dirty="0" smtClean="0"/>
              <a:t>K-Means Algorithm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953768" y="847328"/>
            <a:ext cx="3916390" cy="30405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535658" y="1235255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53422" y="1623182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179894" y="1359946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696967" y="1685527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572276" y="2218927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098749" y="2156581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960204" y="2859700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179894" y="2599927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778113" y="2970537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433979" y="3136792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715767" y="3405223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28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0626" y="152003"/>
            <a:ext cx="6347713" cy="695325"/>
          </a:xfrm>
        </p:spPr>
        <p:txBody>
          <a:bodyPr/>
          <a:lstStyle/>
          <a:p>
            <a:r>
              <a:rPr lang="en-US" dirty="0" smtClean="0"/>
              <a:t>K-Means Algorithm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70982" y="1875291"/>
            <a:ext cx="1311819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Calculate K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1389" y="2720058"/>
            <a:ext cx="1611005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Normalize data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3709" y="3598578"/>
            <a:ext cx="2186364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Group data in K groups</a:t>
            </a:r>
          </a:p>
        </p:txBody>
      </p:sp>
      <p:sp>
        <p:nvSpPr>
          <p:cNvPr id="17" name="Flowchart: Terminator 16"/>
          <p:cNvSpPr/>
          <p:nvPr/>
        </p:nvSpPr>
        <p:spPr>
          <a:xfrm>
            <a:off x="851533" y="880087"/>
            <a:ext cx="1139211" cy="590179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Start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421139" y="1470266"/>
            <a:ext cx="5753" cy="405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426892" y="2245600"/>
            <a:ext cx="0" cy="474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426892" y="3090366"/>
            <a:ext cx="0" cy="508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143711" y="1175176"/>
                <a:ext cx="866006" cy="372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K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711" y="1175176"/>
                <a:ext cx="866006" cy="372410"/>
              </a:xfrm>
              <a:prstGeom prst="rect">
                <a:avLst/>
              </a:prstGeom>
              <a:blipFill rotWithShape="0">
                <a:blip r:embed="rId2"/>
                <a:stretch>
                  <a:fillRect l="-6338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094789" y="1748823"/>
                <a:ext cx="2797561" cy="6183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/>
                        <m:t>normalized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data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min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min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789" y="1748823"/>
                <a:ext cx="2797561" cy="61831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229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7" grpId="0" animBg="1"/>
      <p:bldP spid="2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0626" y="152003"/>
            <a:ext cx="6347713" cy="695325"/>
          </a:xfrm>
        </p:spPr>
        <p:txBody>
          <a:bodyPr/>
          <a:lstStyle/>
          <a:p>
            <a:r>
              <a:rPr lang="en-US" dirty="0" smtClean="0"/>
              <a:t>K-Means Algorithm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70982" y="1875291"/>
            <a:ext cx="1311819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Calculate K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1389" y="2720058"/>
            <a:ext cx="1611005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Normalize data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3709" y="3598578"/>
            <a:ext cx="2186364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Group data in K groups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06317" y="4488671"/>
            <a:ext cx="1841149" cy="6027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Calculate the mean of each group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3159" y="5542698"/>
            <a:ext cx="2347465" cy="6721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Group based on minimum distance to mean</a:t>
            </a:r>
          </a:p>
        </p:txBody>
      </p:sp>
      <p:sp>
        <p:nvSpPr>
          <p:cNvPr id="15" name="Flowchart: Decision 14"/>
          <p:cNvSpPr/>
          <p:nvPr/>
        </p:nvSpPr>
        <p:spPr>
          <a:xfrm>
            <a:off x="4154093" y="4306403"/>
            <a:ext cx="2094307" cy="1236295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Group changed?</a:t>
            </a:r>
          </a:p>
        </p:txBody>
      </p:sp>
      <p:sp>
        <p:nvSpPr>
          <p:cNvPr id="16" name="Flowchart: Terminator 15"/>
          <p:cNvSpPr/>
          <p:nvPr/>
        </p:nvSpPr>
        <p:spPr>
          <a:xfrm>
            <a:off x="4625888" y="5903359"/>
            <a:ext cx="1139211" cy="590179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End</a:t>
            </a:r>
          </a:p>
        </p:txBody>
      </p:sp>
      <p:sp>
        <p:nvSpPr>
          <p:cNvPr id="17" name="Flowchart: Terminator 16"/>
          <p:cNvSpPr/>
          <p:nvPr/>
        </p:nvSpPr>
        <p:spPr>
          <a:xfrm>
            <a:off x="851533" y="880087"/>
            <a:ext cx="1139211" cy="590179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Start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421139" y="1470266"/>
            <a:ext cx="5753" cy="405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426892" y="2245600"/>
            <a:ext cx="0" cy="474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426892" y="3090366"/>
            <a:ext cx="0" cy="508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426892" y="3968887"/>
            <a:ext cx="0" cy="519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26892" y="5091385"/>
            <a:ext cx="0" cy="451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 rot="5400000" flipH="1" flipV="1">
            <a:off x="2145345" y="4206097"/>
            <a:ext cx="1290293" cy="2727202"/>
          </a:xfrm>
          <a:prstGeom prst="bentConnector4">
            <a:avLst>
              <a:gd name="adj1" fmla="val -21525"/>
              <a:gd name="adj2" fmla="val 715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5195494" y="5542698"/>
            <a:ext cx="5753" cy="360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/>
          <p:nvPr/>
        </p:nvCxnSpPr>
        <p:spPr>
          <a:xfrm rot="16200000" flipV="1">
            <a:off x="3255730" y="2360886"/>
            <a:ext cx="116680" cy="37743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Box 45"/>
          <p:cNvSpPr txBox="1"/>
          <p:nvPr/>
        </p:nvSpPr>
        <p:spPr>
          <a:xfrm>
            <a:off x="5143711" y="3968887"/>
            <a:ext cx="503247" cy="4520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27" name="Text Box 46"/>
          <p:cNvSpPr txBox="1"/>
          <p:nvPr/>
        </p:nvSpPr>
        <p:spPr>
          <a:xfrm>
            <a:off x="5279967" y="5451274"/>
            <a:ext cx="451849" cy="4520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953768" y="847328"/>
            <a:ext cx="3916390" cy="30405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535658" y="1235255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653422" y="1623182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179894" y="1359946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696967" y="1685527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572276" y="2218927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098749" y="2156581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960204" y="2859700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179894" y="2599927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778113" y="2970537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433979" y="3136792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4715767" y="3405223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558670" y="1422291"/>
            <a:ext cx="140770" cy="1407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832419" y="2570486"/>
            <a:ext cx="140770" cy="14077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485942" y="2726683"/>
            <a:ext cx="140770" cy="14077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>
            <a:stCxn id="30" idx="3"/>
            <a:endCxn id="40" idx="2"/>
          </p:cNvCxnSpPr>
          <p:nvPr/>
        </p:nvCxnSpPr>
        <p:spPr>
          <a:xfrm flipV="1">
            <a:off x="4778113" y="1492676"/>
            <a:ext cx="780557" cy="192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0" idx="2"/>
            <a:endCxn id="41" idx="0"/>
          </p:cNvCxnSpPr>
          <p:nvPr/>
        </p:nvCxnSpPr>
        <p:spPr>
          <a:xfrm>
            <a:off x="4715768" y="1747873"/>
            <a:ext cx="187036" cy="822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42" idx="1"/>
          </p:cNvCxnSpPr>
          <p:nvPr/>
        </p:nvCxnSpPr>
        <p:spPr>
          <a:xfrm>
            <a:off x="4778113" y="1747873"/>
            <a:ext cx="1728444" cy="999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4815616" y="1411351"/>
            <a:ext cx="140770" cy="1407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843061" y="2251281"/>
            <a:ext cx="140770" cy="14077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094002" y="3064081"/>
            <a:ext cx="140770" cy="14077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2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6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8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1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9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26" grpId="0"/>
      <p:bldP spid="27" grpId="0"/>
      <p:bldP spid="29" grpId="0" animBg="1"/>
      <p:bldP spid="30" grpId="0" animBg="1"/>
      <p:bldP spid="30" grpId="1" animBg="1"/>
      <p:bldP spid="30" grpId="2" animBg="1"/>
      <p:bldP spid="31" grpId="0" animBg="1"/>
      <p:bldP spid="32" grpId="0" animBg="1"/>
      <p:bldP spid="32" grpId="1" animBg="1"/>
      <p:bldP spid="32" grpId="2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8" grpId="1" animBg="1"/>
      <p:bldP spid="38" grpId="2" animBg="1"/>
      <p:bldP spid="39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Current Situation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Proposed Solution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Project Features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 smtClean="0"/>
              <a:t>Search Office - Request </a:t>
            </a:r>
            <a:r>
              <a:rPr lang="en-US" dirty="0"/>
              <a:t>Appointment - Create Contract</a:t>
            </a:r>
            <a:endParaRPr lang="en-US" dirty="0" smtClean="0"/>
          </a:p>
          <a:p>
            <a:pPr marL="800100" lvl="1" indent="-400050">
              <a:buFont typeface="+mj-lt"/>
              <a:buAutoNum type="arabicPeriod"/>
            </a:pPr>
            <a:r>
              <a:rPr lang="en-US" dirty="0" smtClean="0"/>
              <a:t>Request Office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/>
              <a:t>Extend and Return </a:t>
            </a:r>
            <a:r>
              <a:rPr lang="en-US" dirty="0" smtClean="0"/>
              <a:t>contract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 smtClean="0"/>
              <a:t>Request Rental/ Repair 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 smtClean="0"/>
              <a:t>Statistic and Management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Pros and Cons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Future Development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93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728124" y="644340"/>
            <a:ext cx="3916390" cy="30405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10014" y="1032267"/>
            <a:ext cx="124691" cy="12469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427778" y="1420194"/>
            <a:ext cx="124691" cy="12469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54250" y="1156958"/>
            <a:ext cx="124691" cy="12469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471323" y="1482539"/>
            <a:ext cx="124691" cy="12469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46632" y="2015939"/>
            <a:ext cx="124691" cy="12469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873105" y="1953593"/>
            <a:ext cx="124691" cy="12469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34560" y="2656712"/>
            <a:ext cx="124691" cy="12469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954250" y="2396939"/>
            <a:ext cx="124691" cy="12469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552469" y="2767549"/>
            <a:ext cx="124691" cy="12469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208335" y="2933804"/>
            <a:ext cx="124691" cy="12469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490123" y="3202235"/>
            <a:ext cx="124691" cy="12469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5"/>
          <p:cNvSpPr>
            <a:spLocks noGrp="1"/>
          </p:cNvSpPr>
          <p:nvPr>
            <p:ph type="title"/>
          </p:nvPr>
        </p:nvSpPr>
        <p:spPr>
          <a:xfrm>
            <a:off x="210626" y="152003"/>
            <a:ext cx="6347713" cy="695325"/>
          </a:xfrm>
        </p:spPr>
        <p:txBody>
          <a:bodyPr/>
          <a:lstStyle/>
          <a:p>
            <a:r>
              <a:rPr lang="en-US" dirty="0" smtClean="0"/>
              <a:t>KNN Algorithm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7268207" y="3019981"/>
            <a:ext cx="140770" cy="14077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70982" y="1875291"/>
            <a:ext cx="1311819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Calculate K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37147" y="2720058"/>
            <a:ext cx="1979490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Normalize </a:t>
            </a: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query point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33709" y="3598578"/>
            <a:ext cx="2186364" cy="5197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</a:t>
            </a:r>
            <a:r>
              <a:rPr lang="en-US" sz="1200" dirty="0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lculate min K distance from query point to sample points 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8" name="Flowchart: Terminator 37"/>
          <p:cNvSpPr/>
          <p:nvPr/>
        </p:nvSpPr>
        <p:spPr>
          <a:xfrm>
            <a:off x="851533" y="880087"/>
            <a:ext cx="1139211" cy="590179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Start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1421139" y="1470266"/>
            <a:ext cx="5753" cy="405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1426892" y="2245600"/>
            <a:ext cx="0" cy="474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426892" y="3090366"/>
            <a:ext cx="0" cy="508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3069394" y="1875291"/>
                <a:ext cx="1090427" cy="3724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Cambria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 </a:t>
                </a:r>
                <a:r>
                  <a:rPr lang="en-US" dirty="0" smtClean="0">
                    <a:latin typeface="Cambria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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rad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/2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394" y="1875291"/>
                <a:ext cx="1090427" cy="372410"/>
              </a:xfrm>
              <a:prstGeom prst="rect">
                <a:avLst/>
              </a:prstGeom>
              <a:blipFill rotWithShape="0">
                <a:blip r:embed="rId2"/>
                <a:stretch>
                  <a:fillRect l="-5056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/>
          <p:cNvCxnSpPr>
            <a:stCxn id="34" idx="5"/>
            <a:endCxn id="13" idx="1"/>
          </p:cNvCxnSpPr>
          <p:nvPr/>
        </p:nvCxnSpPr>
        <p:spPr>
          <a:xfrm flipV="1">
            <a:off x="7388362" y="2719058"/>
            <a:ext cx="346198" cy="421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4" idx="2"/>
            <a:endCxn id="17" idx="3"/>
          </p:cNvCxnSpPr>
          <p:nvPr/>
        </p:nvCxnSpPr>
        <p:spPr>
          <a:xfrm flipH="1" flipV="1">
            <a:off x="6333026" y="2996150"/>
            <a:ext cx="935181" cy="94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lowchart: Decision 51"/>
          <p:cNvSpPr/>
          <p:nvPr/>
        </p:nvSpPr>
        <p:spPr>
          <a:xfrm>
            <a:off x="373984" y="4592788"/>
            <a:ext cx="2094307" cy="1236295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More than 1 most frequency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3" name="Straight Arrow Connector 52"/>
          <p:cNvCxnSpPr>
            <a:stCxn id="37" idx="2"/>
            <a:endCxn id="52" idx="0"/>
          </p:cNvCxnSpPr>
          <p:nvPr/>
        </p:nvCxnSpPr>
        <p:spPr>
          <a:xfrm flipH="1">
            <a:off x="1421138" y="4118330"/>
            <a:ext cx="5753" cy="474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lowchart: Terminator 57"/>
          <p:cNvSpPr/>
          <p:nvPr/>
        </p:nvSpPr>
        <p:spPr>
          <a:xfrm>
            <a:off x="851532" y="6172285"/>
            <a:ext cx="1139211" cy="590179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End</a:t>
            </a:r>
          </a:p>
        </p:txBody>
      </p:sp>
      <p:cxnSp>
        <p:nvCxnSpPr>
          <p:cNvPr id="59" name="Straight Arrow Connector 58"/>
          <p:cNvCxnSpPr>
            <a:stCxn id="52" idx="2"/>
            <a:endCxn id="58" idx="0"/>
          </p:cNvCxnSpPr>
          <p:nvPr/>
        </p:nvCxnSpPr>
        <p:spPr>
          <a:xfrm>
            <a:off x="1421138" y="5829083"/>
            <a:ext cx="0" cy="343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 Box 46"/>
          <p:cNvSpPr txBox="1"/>
          <p:nvPr/>
        </p:nvSpPr>
        <p:spPr>
          <a:xfrm>
            <a:off x="1505611" y="5815736"/>
            <a:ext cx="451849" cy="4520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510633" y="5025780"/>
            <a:ext cx="1979490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Return min distance group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5" name="Straight Arrow Connector 64"/>
          <p:cNvCxnSpPr>
            <a:stCxn id="52" idx="3"/>
            <a:endCxn id="63" idx="1"/>
          </p:cNvCxnSpPr>
          <p:nvPr/>
        </p:nvCxnSpPr>
        <p:spPr>
          <a:xfrm flipV="1">
            <a:off x="2468291" y="5210935"/>
            <a:ext cx="10423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stCxn id="63" idx="2"/>
            <a:endCxn id="58" idx="3"/>
          </p:cNvCxnSpPr>
          <p:nvPr/>
        </p:nvCxnSpPr>
        <p:spPr>
          <a:xfrm rot="5400000">
            <a:off x="2709918" y="4676915"/>
            <a:ext cx="1071286" cy="25096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Box 45"/>
          <p:cNvSpPr txBox="1"/>
          <p:nvPr/>
        </p:nvSpPr>
        <p:spPr>
          <a:xfrm>
            <a:off x="2499558" y="4851427"/>
            <a:ext cx="503247" cy="4520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420001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42" grpId="0"/>
      <p:bldP spid="52" grpId="0" animBg="1"/>
      <p:bldP spid="58" grpId="0" animBg="1"/>
      <p:bldP spid="60" grpId="0"/>
      <p:bldP spid="63" grpId="0" animBg="1"/>
      <p:bldP spid="6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04465" y="0"/>
            <a:ext cx="6347713" cy="695325"/>
          </a:xfrm>
        </p:spPr>
        <p:txBody>
          <a:bodyPr/>
          <a:lstStyle/>
          <a:p>
            <a:r>
              <a:rPr lang="en-US" dirty="0" smtClean="0"/>
              <a:t>Suggest Schedule</a:t>
            </a:r>
            <a:endParaRPr lang="en-US" dirty="0"/>
          </a:p>
        </p:txBody>
      </p:sp>
      <p:sp>
        <p:nvSpPr>
          <p:cNvPr id="7" name="Flowchart: Data 6"/>
          <p:cNvSpPr/>
          <p:nvPr/>
        </p:nvSpPr>
        <p:spPr>
          <a:xfrm>
            <a:off x="547311" y="2270094"/>
            <a:ext cx="1759162" cy="370309"/>
          </a:xfrm>
          <a:prstGeom prst="flowChartInputOutp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Unassigned job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7147" y="3114861"/>
            <a:ext cx="1979490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Suggest assign day (?)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Flowchart: Terminator 9"/>
          <p:cNvSpPr/>
          <p:nvPr/>
        </p:nvSpPr>
        <p:spPr>
          <a:xfrm>
            <a:off x="857287" y="551366"/>
            <a:ext cx="1139211" cy="590179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Start</a:t>
            </a:r>
          </a:p>
        </p:txBody>
      </p:sp>
      <p:cxnSp>
        <p:nvCxnSpPr>
          <p:cNvPr id="11" name="Straight Arrow Connector 10"/>
          <p:cNvCxnSpPr>
            <a:stCxn id="10" idx="2"/>
            <a:endCxn id="53" idx="0"/>
          </p:cNvCxnSpPr>
          <p:nvPr/>
        </p:nvCxnSpPr>
        <p:spPr>
          <a:xfrm flipH="1">
            <a:off x="1426892" y="1141545"/>
            <a:ext cx="1" cy="283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426892" y="2640403"/>
            <a:ext cx="0" cy="474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2"/>
            <a:endCxn id="14" idx="0"/>
          </p:cNvCxnSpPr>
          <p:nvPr/>
        </p:nvCxnSpPr>
        <p:spPr>
          <a:xfrm flipH="1">
            <a:off x="1421138" y="3485170"/>
            <a:ext cx="5754" cy="328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Decision 13"/>
          <p:cNvSpPr/>
          <p:nvPr/>
        </p:nvSpPr>
        <p:spPr>
          <a:xfrm>
            <a:off x="249200" y="3813171"/>
            <a:ext cx="2343876" cy="987949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Available staff in assign day?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37147" y="5129411"/>
            <a:ext cx="1979490" cy="4291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Suggest assign to staff which have least jobs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37147" y="5886889"/>
            <a:ext cx="1979490" cy="4291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Update schedule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Flowchart: Decision 16"/>
          <p:cNvSpPr/>
          <p:nvPr/>
        </p:nvSpPr>
        <p:spPr>
          <a:xfrm>
            <a:off x="3674788" y="5483334"/>
            <a:ext cx="2343876" cy="1236295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Still have unassigned job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Arrow Connector 18"/>
          <p:cNvCxnSpPr>
            <a:stCxn id="14" idx="2"/>
            <a:endCxn id="15" idx="0"/>
          </p:cNvCxnSpPr>
          <p:nvPr/>
        </p:nvCxnSpPr>
        <p:spPr>
          <a:xfrm>
            <a:off x="1421138" y="4801120"/>
            <a:ext cx="5754" cy="328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2"/>
            <a:endCxn id="16" idx="0"/>
          </p:cNvCxnSpPr>
          <p:nvPr/>
        </p:nvCxnSpPr>
        <p:spPr>
          <a:xfrm>
            <a:off x="1426892" y="5558597"/>
            <a:ext cx="0" cy="328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3"/>
            <a:endCxn id="17" idx="1"/>
          </p:cNvCxnSpPr>
          <p:nvPr/>
        </p:nvCxnSpPr>
        <p:spPr>
          <a:xfrm>
            <a:off x="2416637" y="6101482"/>
            <a:ext cx="1258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17" idx="0"/>
            <a:endCxn id="7" idx="1"/>
          </p:cNvCxnSpPr>
          <p:nvPr/>
        </p:nvCxnSpPr>
        <p:spPr>
          <a:xfrm rot="16200000" flipV="1">
            <a:off x="1530189" y="2166797"/>
            <a:ext cx="3213240" cy="3419834"/>
          </a:xfrm>
          <a:prstGeom prst="bentConnector3">
            <a:avLst>
              <a:gd name="adj1" fmla="val 1071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owchart: Terminator 29"/>
          <p:cNvSpPr/>
          <p:nvPr/>
        </p:nvSpPr>
        <p:spPr>
          <a:xfrm>
            <a:off x="6957314" y="5801791"/>
            <a:ext cx="1139211" cy="590179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End</a:t>
            </a:r>
          </a:p>
        </p:txBody>
      </p:sp>
      <p:cxnSp>
        <p:nvCxnSpPr>
          <p:cNvPr id="32" name="Straight Arrow Connector 31"/>
          <p:cNvCxnSpPr>
            <a:stCxn id="17" idx="3"/>
            <a:endCxn id="30" idx="1"/>
          </p:cNvCxnSpPr>
          <p:nvPr/>
        </p:nvCxnSpPr>
        <p:spPr>
          <a:xfrm flipV="1">
            <a:off x="6018664" y="6096881"/>
            <a:ext cx="938650" cy="4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Box 46"/>
          <p:cNvSpPr txBox="1"/>
          <p:nvPr/>
        </p:nvSpPr>
        <p:spPr>
          <a:xfrm>
            <a:off x="5952398" y="5788129"/>
            <a:ext cx="451849" cy="4520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34" name="Text Box 45"/>
          <p:cNvSpPr txBox="1"/>
          <p:nvPr/>
        </p:nvSpPr>
        <p:spPr>
          <a:xfrm>
            <a:off x="4929447" y="5235875"/>
            <a:ext cx="503247" cy="4520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35" name="Text Box 46"/>
          <p:cNvSpPr txBox="1"/>
          <p:nvPr/>
        </p:nvSpPr>
        <p:spPr>
          <a:xfrm>
            <a:off x="1562329" y="4782583"/>
            <a:ext cx="451849" cy="4520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Yes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Text Box 45"/>
          <p:cNvSpPr txBox="1"/>
          <p:nvPr/>
        </p:nvSpPr>
        <p:spPr>
          <a:xfrm>
            <a:off x="2556276" y="3818274"/>
            <a:ext cx="503247" cy="4520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8" name="Elbow Connector 37"/>
          <p:cNvCxnSpPr>
            <a:stCxn id="14" idx="3"/>
            <a:endCxn id="8" idx="0"/>
          </p:cNvCxnSpPr>
          <p:nvPr/>
        </p:nvCxnSpPr>
        <p:spPr>
          <a:xfrm flipH="1" flipV="1">
            <a:off x="1426892" y="3114861"/>
            <a:ext cx="1166184" cy="1192285"/>
          </a:xfrm>
          <a:prstGeom prst="bentConnector4">
            <a:avLst>
              <a:gd name="adj1" fmla="val -19602"/>
              <a:gd name="adj2" fmla="val 1191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37147" y="1425224"/>
            <a:ext cx="1979490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err="1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Init</a:t>
            </a:r>
            <a:r>
              <a:rPr lang="en-US" sz="12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schedule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9" name="Straight Arrow Connector 58"/>
          <p:cNvCxnSpPr>
            <a:stCxn id="53" idx="2"/>
            <a:endCxn id="7" idx="1"/>
          </p:cNvCxnSpPr>
          <p:nvPr/>
        </p:nvCxnSpPr>
        <p:spPr>
          <a:xfrm>
            <a:off x="1426892" y="1795533"/>
            <a:ext cx="0" cy="474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85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4" grpId="0" animBg="1"/>
      <p:bldP spid="15" grpId="0" animBg="1"/>
      <p:bldP spid="16" grpId="0" animBg="1"/>
      <p:bldP spid="17" grpId="0" animBg="1"/>
      <p:bldP spid="30" grpId="0" animBg="1"/>
      <p:bldP spid="33" grpId="0"/>
      <p:bldP spid="34" grpId="0"/>
      <p:bldP spid="35" grpId="0"/>
      <p:bldP spid="36" grpId="0"/>
      <p:bldP spid="5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609599"/>
            <a:ext cx="6347714" cy="5095741"/>
          </a:xfrm>
        </p:spPr>
        <p:txBody>
          <a:bodyPr/>
          <a:lstStyle/>
          <a:p>
            <a:pPr algn="ctr"/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Thanks for your listening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97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Situation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440154"/>
            <a:ext cx="6347714" cy="2051191"/>
          </a:xfrm>
        </p:spPr>
        <p:txBody>
          <a:bodyPr/>
          <a:lstStyle/>
          <a:p>
            <a:r>
              <a:rPr lang="en-US" dirty="0" smtClean="0"/>
              <a:t>There are a lot of office rental websites in Vietnam but most of those websites only provide information of offices.</a:t>
            </a:r>
          </a:p>
          <a:p>
            <a:r>
              <a:rPr lang="en-US" dirty="0" smtClean="0"/>
              <a:t>Lack of customer service.</a:t>
            </a:r>
          </a:p>
          <a:p>
            <a:r>
              <a:rPr lang="en-US" dirty="0" smtClean="0"/>
              <a:t>Managing contracts manually.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655" y="3337552"/>
            <a:ext cx="4285190" cy="20107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7552"/>
            <a:ext cx="4128655" cy="201076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609598" y="5512279"/>
            <a:ext cx="3269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5"/>
              </a:rPr>
              <a:t>http://</a:t>
            </a:r>
            <a:r>
              <a:rPr lang="en-US" sz="1200" dirty="0" smtClean="0">
                <a:hlinkClick r:id="rId5"/>
              </a:rPr>
              <a:t>vanphonggiatotchothue.com</a:t>
            </a:r>
            <a:endParaRPr lang="en-US" sz="1200" dirty="0" smtClean="0"/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4433452" y="5512279"/>
            <a:ext cx="3269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6"/>
              </a:rPr>
              <a:t>http://</a:t>
            </a:r>
            <a:r>
              <a:rPr lang="en-US" sz="1200" dirty="0" smtClean="0">
                <a:hlinkClick r:id="rId6"/>
              </a:rPr>
              <a:t>www.vanphongchothuequan1.com.vn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15008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3398888" y="1270000"/>
            <a:ext cx="1900260" cy="55202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</a:t>
            </a:r>
            <a:br>
              <a:rPr lang="en-US" dirty="0"/>
            </a:br>
            <a:endParaRPr lang="en-US" dirty="0"/>
          </a:p>
        </p:txBody>
      </p:sp>
      <p:pic>
        <p:nvPicPr>
          <p:cNvPr id="1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730" y="3312957"/>
            <a:ext cx="1609950" cy="134321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84" y="1534583"/>
            <a:ext cx="1081617" cy="10816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73" y="4231596"/>
            <a:ext cx="1286730" cy="12867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603" y="3480781"/>
            <a:ext cx="833000" cy="129258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529" y="5487924"/>
            <a:ext cx="1129384" cy="1072057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rot="16200000">
            <a:off x="532245" y="3225990"/>
            <a:ext cx="1054294" cy="389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1600201" y="1835260"/>
            <a:ext cx="1661921" cy="27294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>
            <a:off x="4166410" y="2699312"/>
            <a:ext cx="414867" cy="7515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-Right Arrow 20"/>
          <p:cNvSpPr/>
          <p:nvPr/>
        </p:nvSpPr>
        <p:spPr>
          <a:xfrm>
            <a:off x="5486400" y="3829405"/>
            <a:ext cx="1139912" cy="36154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>
            <a:off x="4181412" y="5038045"/>
            <a:ext cx="347134" cy="4542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-Right Arrow 23"/>
          <p:cNvSpPr/>
          <p:nvPr/>
        </p:nvSpPr>
        <p:spPr>
          <a:xfrm rot="3382520">
            <a:off x="841609" y="4069198"/>
            <a:ext cx="3140258" cy="33058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-Right Arrow 24"/>
          <p:cNvSpPr/>
          <p:nvPr/>
        </p:nvSpPr>
        <p:spPr>
          <a:xfrm rot="8528426">
            <a:off x="5300914" y="5010388"/>
            <a:ext cx="1347329" cy="33058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36384" y="3222630"/>
            <a:ext cx="909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Belong to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35888" y="2527722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Owner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35888" y="5517052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Office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902922" y="2309768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278" y="1389956"/>
            <a:ext cx="855133" cy="85513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862711" y="467090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674471" y="4745889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971691" y="648866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622590" y="1480322"/>
            <a:ext cx="1580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Contact with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676362" y="5437408"/>
            <a:ext cx="1580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Contact with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999356" y="3186396"/>
            <a:ext cx="1204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Contact with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369509" y="2805401"/>
            <a:ext cx="1066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Manage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310887" y="5079416"/>
            <a:ext cx="1066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Assign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31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ORS’s Advantage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2763837"/>
            <a:ext cx="1081617" cy="10816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6903" y="3756976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Owner</a:t>
            </a:r>
            <a:endParaRPr lang="en-US" dirty="0"/>
          </a:p>
        </p:txBody>
      </p:sp>
      <p:pic>
        <p:nvPicPr>
          <p:cNvPr id="8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76" y="2763837"/>
            <a:ext cx="1609950" cy="1343212"/>
          </a:xfrm>
        </p:spPr>
      </p:pic>
      <p:sp>
        <p:nvSpPr>
          <p:cNvPr id="9" name="TextBox 8"/>
          <p:cNvSpPr txBox="1"/>
          <p:nvPr/>
        </p:nvSpPr>
        <p:spPr>
          <a:xfrm>
            <a:off x="6700995" y="4107049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</a:p>
        </p:txBody>
      </p:sp>
      <p:sp>
        <p:nvSpPr>
          <p:cNvPr id="10" name="Oval 9"/>
          <p:cNvSpPr/>
          <p:nvPr/>
        </p:nvSpPr>
        <p:spPr>
          <a:xfrm>
            <a:off x="1998133" y="2040282"/>
            <a:ext cx="2455334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Easy to sign contract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310255" y="3216964"/>
            <a:ext cx="1711412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Manage amenities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2219991" y="4530623"/>
            <a:ext cx="1473200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Manage contract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453468" y="1418020"/>
            <a:ext cx="1991208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Find suitable office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647160" y="2634800"/>
            <a:ext cx="2267113" cy="53339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Easy to create appointment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2912361" y="3827844"/>
            <a:ext cx="2945439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Easy to send rental/ repair request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647160" y="5007240"/>
            <a:ext cx="2058498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Can request office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/>
          <p:cNvCxnSpPr>
            <a:endCxn id="10" idx="3"/>
          </p:cNvCxnSpPr>
          <p:nvPr/>
        </p:nvCxnSpPr>
        <p:spPr>
          <a:xfrm flipV="1">
            <a:off x="1581624" y="2495567"/>
            <a:ext cx="776084" cy="638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11" idx="2"/>
          </p:cNvCxnSpPr>
          <p:nvPr/>
        </p:nvCxnSpPr>
        <p:spPr>
          <a:xfrm>
            <a:off x="1581624" y="3435443"/>
            <a:ext cx="728631" cy="48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12" idx="1"/>
          </p:cNvCxnSpPr>
          <p:nvPr/>
        </p:nvCxnSpPr>
        <p:spPr>
          <a:xfrm>
            <a:off x="1491360" y="3877590"/>
            <a:ext cx="944376" cy="731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5613400" y="1930400"/>
            <a:ext cx="831276" cy="1011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8" idx="1"/>
            <a:endCxn id="14" idx="5"/>
          </p:cNvCxnSpPr>
          <p:nvPr/>
        </p:nvCxnSpPr>
        <p:spPr>
          <a:xfrm flipH="1" flipV="1">
            <a:off x="5582262" y="3090084"/>
            <a:ext cx="862414" cy="3453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5" idx="6"/>
          </p:cNvCxnSpPr>
          <p:nvPr/>
        </p:nvCxnSpPr>
        <p:spPr>
          <a:xfrm flipH="1">
            <a:off x="5857800" y="3682893"/>
            <a:ext cx="722170" cy="411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16" idx="7"/>
          </p:cNvCxnSpPr>
          <p:nvPr/>
        </p:nvCxnSpPr>
        <p:spPr>
          <a:xfrm flipH="1">
            <a:off x="5404198" y="4085890"/>
            <a:ext cx="1040480" cy="999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03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33192"/>
            <a:ext cx="871888" cy="72743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Capstone Project Defense - Office Rental Service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96767"/>
            <a:ext cx="1397000" cy="10232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079" y="4622163"/>
            <a:ext cx="927100" cy="1854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360" y="908476"/>
            <a:ext cx="855133" cy="8551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647" y="2360304"/>
            <a:ext cx="813822" cy="7725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35" y="4647078"/>
            <a:ext cx="813822" cy="772513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1714605" y="1278983"/>
            <a:ext cx="1473200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Search office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227435" y="1230210"/>
            <a:ext cx="1473200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Manage office</a:t>
            </a:r>
          </a:p>
        </p:txBody>
      </p:sp>
      <p:sp>
        <p:nvSpPr>
          <p:cNvPr id="16" name="Oval 15"/>
          <p:cNvSpPr/>
          <p:nvPr/>
        </p:nvSpPr>
        <p:spPr>
          <a:xfrm>
            <a:off x="2356718" y="1989193"/>
            <a:ext cx="1473200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Request office</a:t>
            </a:r>
          </a:p>
        </p:txBody>
      </p:sp>
      <p:sp>
        <p:nvSpPr>
          <p:cNvPr id="17" name="Oval 16"/>
          <p:cNvSpPr/>
          <p:nvPr/>
        </p:nvSpPr>
        <p:spPr>
          <a:xfrm>
            <a:off x="2068028" y="2742272"/>
            <a:ext cx="1936188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Request appointment</a:t>
            </a:r>
          </a:p>
        </p:txBody>
      </p:sp>
      <p:sp>
        <p:nvSpPr>
          <p:cNvPr id="18" name="Oval 17"/>
          <p:cNvSpPr/>
          <p:nvPr/>
        </p:nvSpPr>
        <p:spPr>
          <a:xfrm>
            <a:off x="4644346" y="1989193"/>
            <a:ext cx="1473200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Schedule request</a:t>
            </a:r>
          </a:p>
        </p:txBody>
      </p:sp>
      <p:sp>
        <p:nvSpPr>
          <p:cNvPr id="19" name="Oval 18"/>
          <p:cNvSpPr/>
          <p:nvPr/>
        </p:nvSpPr>
        <p:spPr>
          <a:xfrm>
            <a:off x="4162600" y="2684396"/>
            <a:ext cx="1939708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Manage appointment</a:t>
            </a:r>
          </a:p>
        </p:txBody>
      </p:sp>
      <p:sp>
        <p:nvSpPr>
          <p:cNvPr id="20" name="Oval 19"/>
          <p:cNvSpPr/>
          <p:nvPr/>
        </p:nvSpPr>
        <p:spPr>
          <a:xfrm>
            <a:off x="2268400" y="3495351"/>
            <a:ext cx="1473200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Manage contract</a:t>
            </a:r>
          </a:p>
        </p:txBody>
      </p:sp>
      <p:sp>
        <p:nvSpPr>
          <p:cNvPr id="21" name="Oval 20"/>
          <p:cNvSpPr/>
          <p:nvPr/>
        </p:nvSpPr>
        <p:spPr>
          <a:xfrm>
            <a:off x="4826068" y="3354186"/>
            <a:ext cx="1473200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Create contract</a:t>
            </a:r>
          </a:p>
        </p:txBody>
      </p:sp>
      <p:sp>
        <p:nvSpPr>
          <p:cNvPr id="22" name="Oval 21"/>
          <p:cNvSpPr/>
          <p:nvPr/>
        </p:nvSpPr>
        <p:spPr>
          <a:xfrm>
            <a:off x="3258978" y="4704577"/>
            <a:ext cx="1958785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Check appointment</a:t>
            </a:r>
          </a:p>
        </p:txBody>
      </p:sp>
      <p:sp>
        <p:nvSpPr>
          <p:cNvPr id="23" name="Oval 22"/>
          <p:cNvSpPr/>
          <p:nvPr/>
        </p:nvSpPr>
        <p:spPr>
          <a:xfrm>
            <a:off x="2911474" y="5677544"/>
            <a:ext cx="2394678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Check assigned request</a:t>
            </a:r>
          </a:p>
        </p:txBody>
      </p:sp>
      <p:sp>
        <p:nvSpPr>
          <p:cNvPr id="24" name="Oval 23"/>
          <p:cNvSpPr/>
          <p:nvPr/>
        </p:nvSpPr>
        <p:spPr>
          <a:xfrm>
            <a:off x="152400" y="3660173"/>
            <a:ext cx="2074012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Request repair/ rental</a:t>
            </a:r>
          </a:p>
        </p:txBody>
      </p:sp>
      <p:sp>
        <p:nvSpPr>
          <p:cNvPr id="25" name="Oval 24"/>
          <p:cNvSpPr/>
          <p:nvPr/>
        </p:nvSpPr>
        <p:spPr>
          <a:xfrm>
            <a:off x="5985933" y="3748393"/>
            <a:ext cx="2108200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Manage repair/ rental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59185" y="3169520"/>
            <a:ext cx="1002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Website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486231" y="2796645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 office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737863" y="6326635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Mobile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895138" y="1738532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089421" y="307437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774877" y="540417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4409" y="179078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cxnSp>
        <p:nvCxnSpPr>
          <p:cNvPr id="34" name="Straight Connector 33"/>
          <p:cNvCxnSpPr>
            <a:endCxn id="14" idx="3"/>
          </p:cNvCxnSpPr>
          <p:nvPr/>
        </p:nvCxnSpPr>
        <p:spPr>
          <a:xfrm flipV="1">
            <a:off x="1489407" y="1734268"/>
            <a:ext cx="440943" cy="328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16" idx="2"/>
          </p:cNvCxnSpPr>
          <p:nvPr/>
        </p:nvCxnSpPr>
        <p:spPr>
          <a:xfrm flipV="1">
            <a:off x="1872084" y="2255893"/>
            <a:ext cx="484634" cy="68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17" idx="2"/>
          </p:cNvCxnSpPr>
          <p:nvPr/>
        </p:nvCxnSpPr>
        <p:spPr>
          <a:xfrm>
            <a:off x="1832440" y="2887344"/>
            <a:ext cx="235588" cy="121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568278" y="3154061"/>
            <a:ext cx="788440" cy="466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609600" y="3217797"/>
            <a:ext cx="224125" cy="474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endCxn id="15" idx="5"/>
          </p:cNvCxnSpPr>
          <p:nvPr/>
        </p:nvCxnSpPr>
        <p:spPr>
          <a:xfrm flipH="1" flipV="1">
            <a:off x="6484890" y="1685495"/>
            <a:ext cx="73816" cy="216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18" idx="6"/>
          </p:cNvCxnSpPr>
          <p:nvPr/>
        </p:nvCxnSpPr>
        <p:spPr>
          <a:xfrm flipH="1" flipV="1">
            <a:off x="6117546" y="2255893"/>
            <a:ext cx="179746" cy="3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endCxn id="19" idx="6"/>
          </p:cNvCxnSpPr>
          <p:nvPr/>
        </p:nvCxnSpPr>
        <p:spPr>
          <a:xfrm flipH="1">
            <a:off x="6102308" y="2789292"/>
            <a:ext cx="198712" cy="161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1" idx="7"/>
          </p:cNvCxnSpPr>
          <p:nvPr/>
        </p:nvCxnSpPr>
        <p:spPr>
          <a:xfrm flipV="1">
            <a:off x="6083523" y="2885293"/>
            <a:ext cx="361153" cy="5470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 flipV="1">
            <a:off x="7061840" y="2730712"/>
            <a:ext cx="163482" cy="974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5240314" y="4941829"/>
            <a:ext cx="407357" cy="20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5303118" y="5683572"/>
            <a:ext cx="302034" cy="2007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851" y="1975446"/>
            <a:ext cx="1552433" cy="7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45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919876" cy="1320800"/>
          </a:xfrm>
        </p:spPr>
        <p:txBody>
          <a:bodyPr>
            <a:normAutofit/>
          </a:bodyPr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Search Office - Request Appointment - Create Contract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07" y="1736088"/>
            <a:ext cx="1196625" cy="998367"/>
          </a:xfr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476" y="5521542"/>
            <a:ext cx="1196624" cy="9983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507" y="1736088"/>
            <a:ext cx="1196625" cy="99836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35" y="4206777"/>
            <a:ext cx="1303031" cy="93109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214" y="3628908"/>
            <a:ext cx="1220586" cy="1220586"/>
          </a:xfrm>
          <a:prstGeom prst="rect">
            <a:avLst/>
          </a:prstGeom>
        </p:spPr>
      </p:pic>
      <p:sp>
        <p:nvSpPr>
          <p:cNvPr id="35" name="Right Arrow 34"/>
          <p:cNvSpPr/>
          <p:nvPr/>
        </p:nvSpPr>
        <p:spPr>
          <a:xfrm rot="5400000" flipV="1">
            <a:off x="860686" y="3471671"/>
            <a:ext cx="1129072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 rot="20943318" flipV="1">
            <a:off x="2463072" y="3835793"/>
            <a:ext cx="894646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16200000" flipV="1">
            <a:off x="4074120" y="5049908"/>
            <a:ext cx="485333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 rot="19514031" flipV="1">
            <a:off x="5168560" y="3034926"/>
            <a:ext cx="1127512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-Right-Up Arrow 39"/>
          <p:cNvSpPr/>
          <p:nvPr/>
        </p:nvSpPr>
        <p:spPr>
          <a:xfrm rot="10800000">
            <a:off x="2525041" y="1971590"/>
            <a:ext cx="3583493" cy="1151138"/>
          </a:xfrm>
          <a:prstGeom prst="leftRightUpArrow">
            <a:avLst>
              <a:gd name="adj1" fmla="val 14807"/>
              <a:gd name="adj2" fmla="val 29453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 rot="424560" flipV="1">
            <a:off x="5175855" y="4089153"/>
            <a:ext cx="1416430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564147" y="3047704"/>
            <a:ext cx="1481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(1) Choose an office</a:t>
            </a:r>
            <a:endParaRPr lang="en-US" sz="1600" dirty="0"/>
          </a:p>
        </p:txBody>
      </p:sp>
      <p:sp>
        <p:nvSpPr>
          <p:cNvPr id="45" name="TextBox 44"/>
          <p:cNvSpPr txBox="1"/>
          <p:nvPr/>
        </p:nvSpPr>
        <p:spPr>
          <a:xfrm>
            <a:off x="2246638" y="4082512"/>
            <a:ext cx="1415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(2) Create appointment</a:t>
            </a:r>
            <a:endParaRPr lang="en-US" sz="1600" dirty="0"/>
          </a:p>
        </p:txBody>
      </p:sp>
      <p:sp>
        <p:nvSpPr>
          <p:cNvPr id="47" name="TextBox 46"/>
          <p:cNvSpPr txBox="1"/>
          <p:nvPr/>
        </p:nvSpPr>
        <p:spPr>
          <a:xfrm>
            <a:off x="2774471" y="5011691"/>
            <a:ext cx="1404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(3) Go to appointment</a:t>
            </a:r>
            <a:endParaRPr lang="en-US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5732316" y="3165459"/>
            <a:ext cx="1797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(4) Assign to staff</a:t>
            </a:r>
            <a:endParaRPr lang="en-US" sz="1600" dirty="0"/>
          </a:p>
        </p:txBody>
      </p:sp>
      <p:sp>
        <p:nvSpPr>
          <p:cNvPr id="50" name="TextBox 49"/>
          <p:cNvSpPr txBox="1"/>
          <p:nvPr/>
        </p:nvSpPr>
        <p:spPr>
          <a:xfrm>
            <a:off x="3045446" y="1829131"/>
            <a:ext cx="2542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(5) Meet and check office</a:t>
            </a:r>
            <a:endParaRPr lang="en-US" sz="1600" dirty="0"/>
          </a:p>
        </p:txBody>
      </p:sp>
      <p:sp>
        <p:nvSpPr>
          <p:cNvPr id="52" name="TextBox 51"/>
          <p:cNvSpPr txBox="1"/>
          <p:nvPr/>
        </p:nvSpPr>
        <p:spPr>
          <a:xfrm>
            <a:off x="5326589" y="4374317"/>
            <a:ext cx="1343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(8) Create Contract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857828" y="2655426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807104" y="637473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	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556795" y="2687556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573134" y="4689454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Contract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35240" y="2383421"/>
            <a:ext cx="1663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(6) Decide create contract</a:t>
            </a:r>
            <a:endParaRPr 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4376492" y="5173679"/>
            <a:ext cx="656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(7)</a:t>
            </a:r>
            <a:endParaRPr lang="en-US" sz="16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253" y="3181159"/>
            <a:ext cx="899264" cy="139541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816257" y="449894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27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8" grpId="0" animBg="1"/>
      <p:bldP spid="38" grpId="1" animBg="1"/>
      <p:bldP spid="39" grpId="0" animBg="1"/>
      <p:bldP spid="40" grpId="0" animBg="1"/>
      <p:bldP spid="43" grpId="0" animBg="1"/>
      <p:bldP spid="44" grpId="0"/>
      <p:bldP spid="45" grpId="0"/>
      <p:bldP spid="47" grpId="0"/>
      <p:bldP spid="48" grpId="0"/>
      <p:bldP spid="50" grpId="0"/>
      <p:bldP spid="52" grpId="0"/>
      <p:bldP spid="3" grpId="0"/>
      <p:bldP spid="25" grpId="0"/>
      <p:bldP spid="26" grpId="0"/>
      <p:bldP spid="27" grpId="0"/>
      <p:bldP spid="31" grpId="0"/>
      <p:bldP spid="30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Request Office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79" y="2242102"/>
            <a:ext cx="1159106" cy="96706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202" y="2808231"/>
            <a:ext cx="1057152" cy="20378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21" y="4063537"/>
            <a:ext cx="1616875" cy="1616875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2231581" y="3034803"/>
            <a:ext cx="1254897" cy="2204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085068" y="2759382"/>
            <a:ext cx="186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(1) Create request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917800" y="3909739"/>
            <a:ext cx="1944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(2) Schedule check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2237817" y="5333477"/>
            <a:ext cx="15885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(3) Return data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681" y="4126623"/>
            <a:ext cx="1240366" cy="1240366"/>
          </a:xfrm>
          <a:prstGeom prst="rect">
            <a:avLst/>
          </a:prstGeom>
        </p:spPr>
      </p:pic>
      <p:sp>
        <p:nvSpPr>
          <p:cNvPr id="25" name="Right Arrow 24"/>
          <p:cNvSpPr/>
          <p:nvPr/>
        </p:nvSpPr>
        <p:spPr>
          <a:xfrm>
            <a:off x="4944534" y="4585939"/>
            <a:ext cx="1232187" cy="3217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32217" y="4353897"/>
            <a:ext cx="1515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(4) Send email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3862563" y="5105186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54639" y="5672031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973613" y="5672031"/>
            <a:ext cx="1967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Customer’s email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07464" y="2205465"/>
            <a:ext cx="1414799" cy="1040338"/>
          </a:xfrm>
          <a:prstGeom prst="rect">
            <a:avLst/>
          </a:prstGeom>
        </p:spPr>
      </p:pic>
      <p:sp>
        <p:nvSpPr>
          <p:cNvPr id="29" name="Curved Down Arrow 28"/>
          <p:cNvSpPr/>
          <p:nvPr/>
        </p:nvSpPr>
        <p:spPr>
          <a:xfrm>
            <a:off x="1665616" y="1753037"/>
            <a:ext cx="5035379" cy="48103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26574" y="1438995"/>
            <a:ext cx="18165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(5) Check request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1009637" y="3207703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226886" y="3262520"/>
            <a:ext cx="137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 page</a:t>
            </a:r>
            <a:endParaRPr lang="en-US" dirty="0"/>
          </a:p>
        </p:txBody>
      </p:sp>
      <p:sp>
        <p:nvSpPr>
          <p:cNvPr id="14" name="Curved Down Arrow 13"/>
          <p:cNvSpPr/>
          <p:nvPr/>
        </p:nvSpPr>
        <p:spPr>
          <a:xfrm flipH="1">
            <a:off x="2294265" y="4189767"/>
            <a:ext cx="1292149" cy="43819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urved Down Arrow 27"/>
          <p:cNvSpPr/>
          <p:nvPr/>
        </p:nvSpPr>
        <p:spPr>
          <a:xfrm rot="10800000" flipH="1">
            <a:off x="2345219" y="4830958"/>
            <a:ext cx="1292149" cy="43819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84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/>
      <p:bldP spid="21" grpId="0"/>
      <p:bldP spid="22" grpId="0"/>
      <p:bldP spid="25" grpId="0" animBg="1"/>
      <p:bldP spid="6" grpId="0"/>
      <p:bldP spid="7" grpId="0"/>
      <p:bldP spid="13" grpId="0"/>
      <p:bldP spid="26" grpId="0"/>
      <p:bldP spid="29" grpId="0" animBg="1"/>
      <p:bldP spid="30" grpId="0"/>
      <p:bldP spid="31" grpId="0"/>
      <p:bldP spid="33" grpId="0"/>
      <p:bldP spid="14" grpId="0" animBg="1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Request 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Rental/Repair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86" y="2130666"/>
            <a:ext cx="1357505" cy="1132592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886" y="3874035"/>
            <a:ext cx="1005493" cy="1560248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1945402" y="5003976"/>
            <a:ext cx="1281167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38950" y="5483747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98033" y="329007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 rot="1917586">
            <a:off x="1340271" y="3896904"/>
            <a:ext cx="1701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(1) Send request</a:t>
            </a:r>
            <a:endParaRPr lang="en-US" sz="1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04" y="4463004"/>
            <a:ext cx="1196624" cy="99836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97432" y="54602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	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925520" y="4678280"/>
            <a:ext cx="1058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(2) Check</a:t>
            </a:r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351" y="2118684"/>
            <a:ext cx="1196625" cy="99836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234500" y="3120896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</a:p>
        </p:txBody>
      </p:sp>
      <p:sp>
        <p:nvSpPr>
          <p:cNvPr id="19" name="TextBox 18"/>
          <p:cNvSpPr txBox="1"/>
          <p:nvPr/>
        </p:nvSpPr>
        <p:spPr>
          <a:xfrm rot="19621580">
            <a:off x="5183220" y="4141612"/>
            <a:ext cx="1056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(3) Assign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 rot="1710192">
            <a:off x="2169978" y="3428392"/>
            <a:ext cx="1350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(4) Send SMS</a:t>
            </a:r>
          </a:p>
        </p:txBody>
      </p:sp>
      <p:sp>
        <p:nvSpPr>
          <p:cNvPr id="6" name="Left-Right-Up Arrow 5"/>
          <p:cNvSpPr/>
          <p:nvPr/>
        </p:nvSpPr>
        <p:spPr>
          <a:xfrm rot="10800000">
            <a:off x="2114923" y="2597788"/>
            <a:ext cx="3817256" cy="856293"/>
          </a:xfrm>
          <a:prstGeom prst="leftRightUpArrow">
            <a:avLst>
              <a:gd name="adj1" fmla="val 18099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944747">
            <a:off x="1956897" y="3858435"/>
            <a:ext cx="1281167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650526">
            <a:off x="4878636" y="3969292"/>
            <a:ext cx="1281167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 rot="19733738">
            <a:off x="4318928" y="3550833"/>
            <a:ext cx="1827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(5) Accept/Reject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179903" y="2206672"/>
            <a:ext cx="18710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(6) Meet customer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123247" y="2270917"/>
            <a:ext cx="1827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(7) Accept/Reject</a:t>
            </a:r>
          </a:p>
        </p:txBody>
      </p:sp>
      <p:sp>
        <p:nvSpPr>
          <p:cNvPr id="24" name="Right Arrow 23"/>
          <p:cNvSpPr/>
          <p:nvPr/>
        </p:nvSpPr>
        <p:spPr>
          <a:xfrm rot="12648485">
            <a:off x="2111366" y="3638608"/>
            <a:ext cx="1281167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8776888">
            <a:off x="4721987" y="3756304"/>
            <a:ext cx="1281167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099793" y="3163112"/>
            <a:ext cx="966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(7) Done</a:t>
            </a:r>
          </a:p>
        </p:txBody>
      </p:sp>
    </p:spTree>
    <p:extLst>
      <p:ext uri="{BB962C8B-B14F-4D97-AF65-F5344CB8AC3E}">
        <p14:creationId xmlns:p14="http://schemas.microsoft.com/office/powerpoint/2010/main" val="349262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" grpId="0"/>
      <p:bldP spid="31" grpId="0"/>
      <p:bldP spid="28" grpId="0"/>
      <p:bldP spid="35" grpId="0"/>
      <p:bldP spid="41" grpId="0"/>
      <p:bldP spid="17" grpId="0"/>
      <p:bldP spid="19" grpId="0"/>
      <p:bldP spid="21" grpId="0"/>
      <p:bldP spid="6" grpId="0" animBg="1"/>
      <p:bldP spid="26" grpId="0" animBg="1"/>
      <p:bldP spid="27" grpId="0" animBg="1"/>
      <p:bldP spid="29" grpId="0"/>
      <p:bldP spid="30" grpId="0"/>
      <p:bldP spid="32" grpId="0"/>
      <p:bldP spid="24" grpId="0" animBg="1"/>
      <p:bldP spid="25" grpId="0" animBg="1"/>
      <p:bldP spid="33" grpId="0"/>
    </p:bldLst>
  </p:timing>
</p:sld>
</file>

<file path=ppt/theme/theme1.xml><?xml version="1.0" encoding="utf-8"?>
<a:theme xmlns:a="http://schemas.openxmlformats.org/drawingml/2006/main" name="Facet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2232</TotalTime>
  <Words>901</Words>
  <Application>Microsoft Office PowerPoint</Application>
  <PresentationFormat>On-screen Show (4:3)</PresentationFormat>
  <Paragraphs>234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Calibri</vt:lpstr>
      <vt:lpstr>Cambria</vt:lpstr>
      <vt:lpstr>Cambria Math</vt:lpstr>
      <vt:lpstr>Symbol</vt:lpstr>
      <vt:lpstr>Tahoma</vt:lpstr>
      <vt:lpstr>Times New Roman</vt:lpstr>
      <vt:lpstr>Trebuchet MS</vt:lpstr>
      <vt:lpstr>Wingdings 3</vt:lpstr>
      <vt:lpstr>Facet</vt:lpstr>
      <vt:lpstr>Office Rental Service</vt:lpstr>
      <vt:lpstr>Contents</vt:lpstr>
      <vt:lpstr>Current Situation </vt:lpstr>
      <vt:lpstr>Proposed Solution </vt:lpstr>
      <vt:lpstr>ORS’s Advantage</vt:lpstr>
      <vt:lpstr>Proposed Solution </vt:lpstr>
      <vt:lpstr>Project Features  Search Office - Request Appointment - Create Contract</vt:lpstr>
      <vt:lpstr>Project Features  Request Office</vt:lpstr>
      <vt:lpstr>Project Features  Request Rental/Repair</vt:lpstr>
      <vt:lpstr>Project Features  Extend and Return contract</vt:lpstr>
      <vt:lpstr>Project Features  Management</vt:lpstr>
      <vt:lpstr>Project Features  Management</vt:lpstr>
      <vt:lpstr>Pros and Cons</vt:lpstr>
      <vt:lpstr>Pros and Cons</vt:lpstr>
      <vt:lpstr>Future Development  </vt:lpstr>
      <vt:lpstr>Q&amp;A</vt:lpstr>
      <vt:lpstr>K-Means Algorithm</vt:lpstr>
      <vt:lpstr>K-Means Algorithm</vt:lpstr>
      <vt:lpstr>K-Means Algorithm</vt:lpstr>
      <vt:lpstr>KNN Algorithm</vt:lpstr>
      <vt:lpstr>Suggest Schedule</vt:lpstr>
      <vt:lpstr>Thanks for your listening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 Rental Service</dc:title>
  <dc:creator>xps</dc:creator>
  <cp:lastModifiedBy>Thành Tiến</cp:lastModifiedBy>
  <cp:revision>71</cp:revision>
  <dcterms:created xsi:type="dcterms:W3CDTF">2015-08-02T08:20:05Z</dcterms:created>
  <dcterms:modified xsi:type="dcterms:W3CDTF">2015-08-20T16:05:21Z</dcterms:modified>
</cp:coreProperties>
</file>